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76" r:id="rId1"/>
  </p:sldMasterIdLst>
  <p:notesMasterIdLst>
    <p:notesMasterId r:id="rId9"/>
  </p:notesMasterIdLst>
  <p:sldIdLst>
    <p:sldId id="261" r:id="rId2"/>
    <p:sldId id="263" r:id="rId3"/>
    <p:sldId id="264" r:id="rId4"/>
    <p:sldId id="265" r:id="rId5"/>
    <p:sldId id="266" r:id="rId6"/>
    <p:sldId id="262" r:id="rId7"/>
    <p:sldId id="260" r:id="rId8"/>
  </p:sldIdLst>
  <p:sldSz cx="7775575" cy="10907713"/>
  <p:notesSz cx="7318375" cy="10450513"/>
  <p:defaultTextStyle>
    <a:defPPr>
      <a:defRPr lang="ja-JP"/>
    </a:defPPr>
    <a:lvl1pPr marL="0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1pPr>
    <a:lvl2pPr marL="509504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2pPr>
    <a:lvl3pPr marL="1019007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3pPr>
    <a:lvl4pPr marL="1528511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0" hangingPunct="1">
      <a:defRPr kumimoji="1"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FDD23E"/>
    <a:srgbClr val="55360F"/>
    <a:srgbClr val="9D2A22"/>
    <a:srgbClr val="906E30"/>
    <a:srgbClr val="A4723A"/>
    <a:srgbClr val="664724"/>
    <a:srgbClr val="645226"/>
    <a:srgbClr val="640000"/>
    <a:srgbClr val="3E0000"/>
    <a:srgbClr val="FFC0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vertBarState="minimized">
    <p:restoredLeft sz="34571" autoAdjust="0"/>
    <p:restoredTop sz="86510" autoAdjust="0"/>
  </p:normalViewPr>
  <p:slideViewPr>
    <p:cSldViewPr snapToGrid="0">
      <p:cViewPr>
        <p:scale>
          <a:sx n="66" d="100"/>
          <a:sy n="66" d="100"/>
        </p:scale>
        <p:origin x="-1184" y="88"/>
      </p:cViewPr>
      <p:guideLst>
        <p:guide orient="horz" pos="3435"/>
        <p:guide pos="24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1295" cy="524340"/>
          </a:xfrm>
          <a:prstGeom prst="rect">
            <a:avLst/>
          </a:prstGeom>
        </p:spPr>
        <p:txBody>
          <a:bodyPr vert="horz" lIns="97166" tIns="48583" rIns="97166" bIns="4858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145388" y="0"/>
            <a:ext cx="3171295" cy="524340"/>
          </a:xfrm>
          <a:prstGeom prst="rect">
            <a:avLst/>
          </a:prstGeom>
        </p:spPr>
        <p:txBody>
          <a:bodyPr vert="horz" lIns="97166" tIns="48583" rIns="97166" bIns="48583" rtlCol="0"/>
          <a:lstStyle>
            <a:lvl1pPr algn="r">
              <a:defRPr sz="1200"/>
            </a:lvl1pPr>
          </a:lstStyle>
          <a:p>
            <a:fld id="{70F99883-74AE-4A2C-81B7-5B86A08198C0}" type="datetimeFigureOut">
              <a:rPr kumimoji="1" lang="ja-JP" altLang="en-US" smtClean="0"/>
              <a:pPr/>
              <a:t>15.8.15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401888" y="1304925"/>
            <a:ext cx="2514600" cy="35290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66" tIns="48583" rIns="97166" bIns="4858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1838" y="5029310"/>
            <a:ext cx="5854700" cy="4114889"/>
          </a:xfrm>
          <a:prstGeom prst="rect">
            <a:avLst/>
          </a:prstGeom>
        </p:spPr>
        <p:txBody>
          <a:bodyPr vert="horz" lIns="97166" tIns="48583" rIns="97166" bIns="48583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926176"/>
            <a:ext cx="3171295" cy="524339"/>
          </a:xfrm>
          <a:prstGeom prst="rect">
            <a:avLst/>
          </a:prstGeom>
        </p:spPr>
        <p:txBody>
          <a:bodyPr vert="horz" lIns="97166" tIns="48583" rIns="97166" bIns="4858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145388" y="9926176"/>
            <a:ext cx="3171295" cy="524339"/>
          </a:xfrm>
          <a:prstGeom prst="rect">
            <a:avLst/>
          </a:prstGeom>
        </p:spPr>
        <p:txBody>
          <a:bodyPr vert="horz" lIns="97166" tIns="48583" rIns="97166" bIns="48583" rtlCol="0" anchor="b"/>
          <a:lstStyle>
            <a:lvl1pPr algn="r">
              <a:defRPr sz="1200"/>
            </a:lvl1pPr>
          </a:lstStyle>
          <a:p>
            <a:fld id="{ACD93CC5-A9B8-46A1-B8C3-70AA73E05DA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700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1pPr>
    <a:lvl2pPr marL="509504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2pPr>
    <a:lvl3pPr marL="1019007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3pPr>
    <a:lvl4pPr marL="1528511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4pPr>
    <a:lvl5pPr marL="2038015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5pPr>
    <a:lvl6pPr marL="2547518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6pPr>
    <a:lvl7pPr marL="3057022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7pPr>
    <a:lvl8pPr marL="3566526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8pPr>
    <a:lvl9pPr marL="4076029" algn="l" defTabSz="1019007" rtl="0" eaLnBrk="1" latinLnBrk="0" hangingPunct="1">
      <a:defRPr kumimoji="1"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168" y="1785129"/>
            <a:ext cx="6609239" cy="3797500"/>
          </a:xfrm>
          <a:prstGeom prst="rect">
            <a:avLst/>
          </a:prstGeom>
        </p:spPr>
        <p:txBody>
          <a:bodyPr anchor="b"/>
          <a:lstStyle>
            <a:lvl1pPr algn="ctr">
              <a:defRPr sz="5102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947" y="5729075"/>
            <a:ext cx="5831681" cy="2633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41"/>
            </a:lvl1pPr>
            <a:lvl2pPr marL="388757" indent="0" algn="ctr">
              <a:buNone/>
              <a:defRPr sz="1701"/>
            </a:lvl2pPr>
            <a:lvl3pPr marL="777514" indent="0" algn="ctr">
              <a:buNone/>
              <a:defRPr sz="1531"/>
            </a:lvl3pPr>
            <a:lvl4pPr marL="1166271" indent="0" algn="ctr">
              <a:buNone/>
              <a:defRPr sz="1360"/>
            </a:lvl4pPr>
            <a:lvl5pPr marL="1555029" indent="0" algn="ctr">
              <a:buNone/>
              <a:defRPr sz="1360"/>
            </a:lvl5pPr>
            <a:lvl6pPr marL="1943786" indent="0" algn="ctr">
              <a:buNone/>
              <a:defRPr sz="1360"/>
            </a:lvl6pPr>
            <a:lvl7pPr marL="2332543" indent="0" algn="ctr">
              <a:buNone/>
              <a:defRPr sz="1360"/>
            </a:lvl7pPr>
            <a:lvl8pPr marL="2721300" indent="0" algn="ctr">
              <a:buNone/>
              <a:defRPr sz="1360"/>
            </a:lvl8pPr>
            <a:lvl9pPr marL="3110057" indent="0" algn="ctr">
              <a:buNone/>
              <a:defRPr sz="136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A3B7E-DD21-4048-88F3-59665D8E8CDB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03F17-9641-4B84-A974-7D55D06F189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089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581025"/>
            <a:ext cx="6705600" cy="21082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988" y="2903538"/>
            <a:ext cx="6705600" cy="6921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94DBB-917B-4186-A703-7409F7CF8E54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B72EE-4B45-425F-B500-026DA88CB77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365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4396" y="580735"/>
            <a:ext cx="1676608" cy="9243783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571" y="580735"/>
            <a:ext cx="4932630" cy="924378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D20DD-EE55-4DDE-BB8B-8D151B9371C9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0586A-009D-4946-86B1-6BEB0D580BF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5280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3287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581025"/>
            <a:ext cx="6705600" cy="21082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88" y="2903538"/>
            <a:ext cx="6705600" cy="6921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7DE13-46BE-4B37-9FBB-8FA2A87D7224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FC707-0A99-4B85-9C38-B64E72987C1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5520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522" y="2719357"/>
            <a:ext cx="6706433" cy="4537305"/>
          </a:xfrm>
          <a:prstGeom prst="rect">
            <a:avLst/>
          </a:prstGeom>
        </p:spPr>
        <p:txBody>
          <a:bodyPr anchor="b"/>
          <a:lstStyle>
            <a:lvl1pPr>
              <a:defRPr sz="5102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522" y="7299586"/>
            <a:ext cx="6706433" cy="23860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41">
                <a:solidFill>
                  <a:schemeClr val="tx1"/>
                </a:solidFill>
              </a:defRPr>
            </a:lvl1pPr>
            <a:lvl2pPr marL="38875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2pPr>
            <a:lvl3pPr marL="777514" indent="0">
              <a:buNone/>
              <a:defRPr sz="1531">
                <a:solidFill>
                  <a:schemeClr val="tx1">
                    <a:tint val="75000"/>
                  </a:schemeClr>
                </a:solidFill>
              </a:defRPr>
            </a:lvl3pPr>
            <a:lvl4pPr marL="1166271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5029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786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2543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13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10057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4D596-71CB-401C-BE2A-FF96587D8E95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CCBC2-8C21-4C9A-A2A0-C4F7CFD13B6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9240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581025"/>
            <a:ext cx="6705600" cy="21082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571" y="2903673"/>
            <a:ext cx="3304619" cy="69208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6385" y="2903673"/>
            <a:ext cx="3304619" cy="69208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FDC24-657B-46BD-9F76-F6EB56EE60B7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B99DA-1B7B-4D03-B44C-EA0B6BFD2A8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316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580737"/>
            <a:ext cx="6706433" cy="210832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584" y="2673905"/>
            <a:ext cx="3289432" cy="13104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1" b="1"/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584" y="3984345"/>
            <a:ext cx="3289432" cy="58603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385" y="2673905"/>
            <a:ext cx="3305632" cy="13104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1" b="1"/>
            </a:lvl1pPr>
            <a:lvl2pPr marL="388757" indent="0">
              <a:buNone/>
              <a:defRPr sz="1701" b="1"/>
            </a:lvl2pPr>
            <a:lvl3pPr marL="777514" indent="0">
              <a:buNone/>
              <a:defRPr sz="1531" b="1"/>
            </a:lvl3pPr>
            <a:lvl4pPr marL="1166271" indent="0">
              <a:buNone/>
              <a:defRPr sz="1360" b="1"/>
            </a:lvl4pPr>
            <a:lvl5pPr marL="1555029" indent="0">
              <a:buNone/>
              <a:defRPr sz="1360" b="1"/>
            </a:lvl5pPr>
            <a:lvl6pPr marL="1943786" indent="0">
              <a:buNone/>
              <a:defRPr sz="1360" b="1"/>
            </a:lvl6pPr>
            <a:lvl7pPr marL="2332543" indent="0">
              <a:buNone/>
              <a:defRPr sz="1360" b="1"/>
            </a:lvl7pPr>
            <a:lvl8pPr marL="2721300" indent="0">
              <a:buNone/>
              <a:defRPr sz="1360" b="1"/>
            </a:lvl8pPr>
            <a:lvl9pPr marL="3110057" indent="0">
              <a:buNone/>
              <a:defRPr sz="136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6385" y="3984345"/>
            <a:ext cx="3305632" cy="58603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244564-11C5-49CA-A6C6-0EFA5B9EEF59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FB411-F8C4-4E71-AA2F-EFB8BA5857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932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581025"/>
            <a:ext cx="6705600" cy="21082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C5F0A-E814-4F5B-8509-4826EF6EAFAD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3135D-753B-4641-9B40-F5C756AB03B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7590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9F838-D727-4C3D-981F-C91357BA9725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7CFDE-7B0F-4037-894D-A6CABA6358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630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1"/>
            <a:ext cx="2507825" cy="2545133"/>
          </a:xfrm>
          <a:prstGeom prst="rect">
            <a:avLst/>
          </a:prstGeom>
        </p:spPr>
        <p:txBody>
          <a:bodyPr anchor="b"/>
          <a:lstStyle>
            <a:lvl1pPr>
              <a:defRPr sz="272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632" y="1570511"/>
            <a:ext cx="3936385" cy="7751546"/>
          </a:xfrm>
          <a:prstGeom prst="rect">
            <a:avLst/>
          </a:prstGeom>
        </p:spPr>
        <p:txBody>
          <a:bodyPr/>
          <a:lstStyle>
            <a:lvl1pPr>
              <a:defRPr sz="2721"/>
            </a:lvl1pPr>
            <a:lvl2pPr>
              <a:defRPr sz="2381"/>
            </a:lvl2pPr>
            <a:lvl3pPr>
              <a:defRPr sz="2041"/>
            </a:lvl3pPr>
            <a:lvl4pPr>
              <a:defRPr sz="1701"/>
            </a:lvl4pPr>
            <a:lvl5pPr>
              <a:defRPr sz="1701"/>
            </a:lvl5pPr>
            <a:lvl6pPr>
              <a:defRPr sz="1701"/>
            </a:lvl6pPr>
            <a:lvl7pPr>
              <a:defRPr sz="1701"/>
            </a:lvl7pPr>
            <a:lvl8pPr>
              <a:defRPr sz="1701"/>
            </a:lvl8pPr>
            <a:lvl9pPr>
              <a:defRPr sz="170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757" indent="0">
              <a:buNone/>
              <a:defRPr sz="1190"/>
            </a:lvl2pPr>
            <a:lvl3pPr marL="777514" indent="0">
              <a:buNone/>
              <a:defRPr sz="1020"/>
            </a:lvl3pPr>
            <a:lvl4pPr marL="1166271" indent="0">
              <a:buNone/>
              <a:defRPr sz="850"/>
            </a:lvl4pPr>
            <a:lvl5pPr marL="1555029" indent="0">
              <a:buNone/>
              <a:defRPr sz="850"/>
            </a:lvl5pPr>
            <a:lvl6pPr marL="1943786" indent="0">
              <a:buNone/>
              <a:defRPr sz="850"/>
            </a:lvl6pPr>
            <a:lvl7pPr marL="2332543" indent="0">
              <a:buNone/>
              <a:defRPr sz="850"/>
            </a:lvl7pPr>
            <a:lvl8pPr marL="2721300" indent="0">
              <a:buNone/>
              <a:defRPr sz="850"/>
            </a:lvl8pPr>
            <a:lvl9pPr marL="3110057" indent="0">
              <a:buNone/>
              <a:defRPr sz="8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78700-CC02-43A7-8D67-617F0C9B34C3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CBD56-090A-4AA6-BB18-0A87B6BE424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104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584" y="727181"/>
            <a:ext cx="2507825" cy="2545133"/>
          </a:xfrm>
          <a:prstGeom prst="rect">
            <a:avLst/>
          </a:prstGeom>
        </p:spPr>
        <p:txBody>
          <a:bodyPr anchor="b"/>
          <a:lstStyle>
            <a:lvl1pPr>
              <a:defRPr sz="272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5632" y="1570511"/>
            <a:ext cx="3936385" cy="775154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721"/>
            </a:lvl1pPr>
            <a:lvl2pPr marL="388757" indent="0">
              <a:buNone/>
              <a:defRPr sz="2381"/>
            </a:lvl2pPr>
            <a:lvl3pPr marL="777514" indent="0">
              <a:buNone/>
              <a:defRPr sz="2041"/>
            </a:lvl3pPr>
            <a:lvl4pPr marL="1166271" indent="0">
              <a:buNone/>
              <a:defRPr sz="1701"/>
            </a:lvl4pPr>
            <a:lvl5pPr marL="1555029" indent="0">
              <a:buNone/>
              <a:defRPr sz="1701"/>
            </a:lvl5pPr>
            <a:lvl6pPr marL="1943786" indent="0">
              <a:buNone/>
              <a:defRPr sz="1701"/>
            </a:lvl6pPr>
            <a:lvl7pPr marL="2332543" indent="0">
              <a:buNone/>
              <a:defRPr sz="1701"/>
            </a:lvl7pPr>
            <a:lvl8pPr marL="2721300" indent="0">
              <a:buNone/>
              <a:defRPr sz="1701"/>
            </a:lvl8pPr>
            <a:lvl9pPr marL="3110057" indent="0">
              <a:buNone/>
              <a:defRPr sz="1701"/>
            </a:lvl9pPr>
          </a:lstStyle>
          <a:p>
            <a:pPr lvl="0"/>
            <a:r>
              <a:rPr lang="ja-JP" altLang="en-US" noProof="0" smtClean="0"/>
              <a:t>図を追加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584" y="3272314"/>
            <a:ext cx="2507825" cy="60623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757" indent="0">
              <a:buNone/>
              <a:defRPr sz="1190"/>
            </a:lvl2pPr>
            <a:lvl3pPr marL="777514" indent="0">
              <a:buNone/>
              <a:defRPr sz="1020"/>
            </a:lvl3pPr>
            <a:lvl4pPr marL="1166271" indent="0">
              <a:buNone/>
              <a:defRPr sz="850"/>
            </a:lvl4pPr>
            <a:lvl5pPr marL="1555029" indent="0">
              <a:buNone/>
              <a:defRPr sz="850"/>
            </a:lvl5pPr>
            <a:lvl6pPr marL="1943786" indent="0">
              <a:buNone/>
              <a:defRPr sz="850"/>
            </a:lvl6pPr>
            <a:lvl7pPr marL="2332543" indent="0">
              <a:buNone/>
              <a:defRPr sz="850"/>
            </a:lvl7pPr>
            <a:lvl8pPr marL="2721300" indent="0">
              <a:buNone/>
              <a:defRPr sz="850"/>
            </a:lvl8pPr>
            <a:lvl9pPr marL="3110057" indent="0">
              <a:buNone/>
              <a:defRPr sz="8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34988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F08AA-2110-42CD-8773-E3A4EF59A3C2}" type="datetimeFigureOut">
              <a:rPr lang="en-US" altLang="ja-JP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15.8.15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4925" y="10109200"/>
            <a:ext cx="26257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91163" y="10109200"/>
            <a:ext cx="1749425" cy="581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A334-02AD-4810-8742-6DB93C5EA25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1463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74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2pPr>
      <a:lvl3pPr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3pPr>
      <a:lvl4pPr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4pPr>
      <a:lvl5pPr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5pPr>
      <a:lvl6pPr marL="457200"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6pPr>
      <a:lvl7pPr marL="914400"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7pPr>
      <a:lvl8pPr marL="1371600"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8pPr>
      <a:lvl9pPr marL="1828800" algn="l" defTabSz="776288" rtl="0" fontAlgn="base">
        <a:lnSpc>
          <a:spcPct val="90000"/>
        </a:lnSpc>
        <a:spcBef>
          <a:spcPct val="0"/>
        </a:spcBef>
        <a:spcAft>
          <a:spcPct val="0"/>
        </a:spcAft>
        <a:defRPr kumimoji="1" sz="3700">
          <a:solidFill>
            <a:schemeClr val="tx1"/>
          </a:solidFill>
          <a:latin typeface="Calibri Light"/>
          <a:ea typeface="ＭＳ Ｐゴシック" pitchFamily="50" charset="-128"/>
        </a:defRPr>
      </a:lvl9pPr>
    </p:titleStyle>
    <p:bodyStyle>
      <a:lvl1pPr marL="193675" indent="-193675" algn="l" defTabSz="776288" rtl="0" fontAlgn="base">
        <a:lnSpc>
          <a:spcPct val="90000"/>
        </a:lnSpc>
        <a:spcBef>
          <a:spcPts val="850"/>
        </a:spcBef>
        <a:spcAft>
          <a:spcPct val="0"/>
        </a:spcAft>
        <a:buFont typeface="Arial" pitchFamily="34" charset="0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2613" indent="-193675" algn="l" defTabSz="776288" rtl="0" fontAlgn="base">
        <a:lnSpc>
          <a:spcPct val="90000"/>
        </a:lnSpc>
        <a:spcBef>
          <a:spcPts val="425"/>
        </a:spcBef>
        <a:spcAft>
          <a:spcPct val="0"/>
        </a:spcAft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3675" algn="l" defTabSz="776288" rtl="0" fontAlgn="base">
        <a:lnSpc>
          <a:spcPct val="90000"/>
        </a:lnSpc>
        <a:spcBef>
          <a:spcPts val="425"/>
        </a:spcBef>
        <a:spcAft>
          <a:spcPct val="0"/>
        </a:spcAft>
        <a:buFont typeface="Arial" pitchFamily="34" charset="0"/>
        <a:buChar char="•"/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488" indent="-193675" algn="l" defTabSz="776288" rtl="0" fontAlgn="base">
        <a:lnSpc>
          <a:spcPct val="90000"/>
        </a:lnSpc>
        <a:spcBef>
          <a:spcPts val="425"/>
        </a:spcBef>
        <a:spcAft>
          <a:spcPct val="0"/>
        </a:spcAft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47838" indent="-193675" algn="l" defTabSz="776288" rtl="0" fontAlgn="base">
        <a:lnSpc>
          <a:spcPct val="90000"/>
        </a:lnSpc>
        <a:spcBef>
          <a:spcPts val="425"/>
        </a:spcBef>
        <a:spcAft>
          <a:spcPct val="0"/>
        </a:spcAft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38164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6922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5679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436" indent="-194379" algn="l" defTabSz="777514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757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514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271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029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3786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543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300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057" algn="l" defTabSz="777514" rtl="0" eaLnBrk="1" latinLnBrk="0" hangingPunct="1">
        <a:defRPr kumimoji="1"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7.gi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7.gi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7.gif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7786209" cy="10908000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922747" y="-20017"/>
            <a:ext cx="4867046" cy="557903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kumimoji="1" lang="en-US" altLang="ja-JP" sz="32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32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入れてください</a:t>
            </a:r>
            <a:endParaRPr kumimoji="1" lang="ja-JP" altLang="en-US" sz="32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22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</a:t>
            </a:r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10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7025" y="226082"/>
            <a:ext cx="3213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solidFill>
                  <a:srgbClr val="FDD23E"/>
                </a:solidFill>
                <a:latin typeface="ＤＦＰ太丸ゴシック体"/>
                <a:ea typeface="ＤＦＰ太丸ゴシック体"/>
              </a:rPr>
              <a:t>２０１５</a:t>
            </a:r>
            <a:r>
              <a:rPr lang="en-US" altLang="ja-JP" sz="2000" dirty="0" smtClean="0">
                <a:solidFill>
                  <a:srgbClr val="FDD23E"/>
                </a:solidFill>
                <a:latin typeface="ＤＦＰ太丸ゴシック体"/>
                <a:ea typeface="ＤＦＰ太丸ゴシック体"/>
              </a:rPr>
              <a:t>.</a:t>
            </a:r>
            <a:r>
              <a:rPr lang="en-US" altLang="ja-JP" sz="2800" dirty="0" smtClean="0">
                <a:solidFill>
                  <a:srgbClr val="FDD23E"/>
                </a:solidFill>
                <a:latin typeface="ＤＦＰ太丸ゴシック体"/>
                <a:ea typeface="ＤＦＰ太丸ゴシック体"/>
              </a:rPr>
              <a:t>12.1</a:t>
            </a:r>
            <a:r>
              <a:rPr lang="en-US" altLang="ja-JP" sz="2000" dirty="0" smtClean="0">
                <a:solidFill>
                  <a:srgbClr val="FDD23E"/>
                </a:solidFill>
                <a:latin typeface="ＤＦＰ太丸ゴシック体"/>
                <a:ea typeface="ＤＦＰ太丸ゴシック体"/>
              </a:rPr>
              <a:t>.START</a:t>
            </a:r>
            <a:endParaRPr lang="ja-JP" altLang="en-US" sz="2000" dirty="0">
              <a:solidFill>
                <a:srgbClr val="FDD23E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76827" y="2010350"/>
            <a:ext cx="25825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今すぐ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ダウンロード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endParaRPr lang="ja-JP" altLang="en-US" sz="2400" dirty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40501" y="276813"/>
            <a:ext cx="418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rgbClr val="FDD23E"/>
                </a:solidFill>
                <a:latin typeface="ＤＦＰ太丸ゴシック体"/>
                <a:ea typeface="ＤＦＰ太丸ゴシック体"/>
              </a:rPr>
              <a:t>パンの焼きたてを</a:t>
            </a:r>
            <a:endParaRPr lang="en-US" altLang="ja-JP" sz="2000" b="1" dirty="0" smtClean="0">
              <a:solidFill>
                <a:srgbClr val="FDD23E"/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000" b="1" dirty="0" smtClean="0">
                <a:solidFill>
                  <a:srgbClr val="FDD23E"/>
                </a:solidFill>
                <a:latin typeface="ＤＦＰ太丸ゴシック体"/>
                <a:ea typeface="ＤＦＰ太丸ゴシック体"/>
              </a:rPr>
              <a:t>お知らせするアプリができました</a:t>
            </a:r>
            <a:endParaRPr lang="en-US" altLang="ja-JP" sz="2000" b="1" dirty="0" smtClean="0">
              <a:solidFill>
                <a:srgbClr val="FDD23E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985728" y="5031511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8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おいしい焼き立て</a:t>
            </a:r>
            <a:r>
              <a:rPr lang="ja-JP" altLang="en-US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パンが、食べられます</a:t>
            </a:r>
            <a:endParaRPr lang="ja-JP" altLang="en-US" sz="2000" b="1" dirty="0">
              <a:solidFill>
                <a:srgbClr val="FFC000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1322" y="6167119"/>
            <a:ext cx="1962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お店メニュー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367820" y="8377036"/>
            <a:ext cx="2362164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今後、オプション機能を</a:t>
            </a:r>
          </a:p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開発追加したします</a:t>
            </a:r>
            <a:endParaRPr lang="en-US" altLang="ja-JP" sz="1200" dirty="0" smtClean="0">
              <a:solidFill>
                <a:srgbClr val="9D2A22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6961" y="9720263"/>
            <a:ext cx="599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開発元：　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Café Bakery(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お店の情報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)</a:t>
            </a:r>
            <a:endParaRPr lang="ja-JP" altLang="en-US" sz="22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6961" y="10052650"/>
            <a:ext cx="70164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00" dirty="0">
                <a:latin typeface="ＤＦＰ太丸ゴシック体"/>
                <a:ea typeface="ＤＦＰ太丸ゴシック体"/>
              </a:rPr>
              <a:t>〒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135-0061 </a:t>
            </a:r>
            <a:r>
              <a:rPr lang="en-US" altLang="zh-TW" sz="1300" dirty="0" smtClean="0">
                <a:latin typeface="ＤＦＰ太丸ゴシック体"/>
                <a:ea typeface="ＤＦＰ太丸ゴシック体"/>
              </a:rPr>
              <a:t> </a:t>
            </a:r>
            <a:r>
              <a:rPr lang="ja-JP" altLang="en-US" sz="1300" dirty="0" smtClean="0">
                <a:latin typeface="ＤＦＰ太丸ゴシック体"/>
                <a:ea typeface="ＤＦＰ太丸ゴシック体"/>
              </a:rPr>
              <a:t>神奈川県横浜市</a:t>
            </a:r>
            <a:r>
              <a:rPr lang="zh-TW" altLang="en-US" sz="1300" dirty="0" smtClean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TEL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2100" dirty="0">
                <a:latin typeface="ＤＦＰ太丸ゴシック体"/>
                <a:ea typeface="ＤＦＰ太丸ゴシック体"/>
              </a:rPr>
              <a:t>03-1234-1111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8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～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20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（月曜定休）</a:t>
            </a:r>
            <a:endParaRPr lang="ja-JP" altLang="en-US" sz="13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18414" y="6167119"/>
            <a:ext cx="2373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お客さんメニュー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  <a:endParaRPr lang="ja-JP" altLang="en-US" sz="1600" dirty="0">
              <a:solidFill>
                <a:srgbClr val="55360F"/>
              </a:solidFill>
              <a:ea typeface="ＤＦＰ太丸ゴシック体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3810" y="920159"/>
            <a:ext cx="2191872" cy="45979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6024" y="6551047"/>
            <a:ext cx="1625685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プレーン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ストロベリー</a:t>
            </a:r>
            <a:r>
              <a:rPr lang="ja-JP" altLang="en-US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＆</a:t>
            </a: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ココナッツ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バナナチョコ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アスクルスペシャル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640" y="6551047"/>
            <a:ext cx="1558660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基本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お気入り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23719" y="6551047"/>
            <a:ext cx="740091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600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700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800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1,000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1788319" y="6772275"/>
            <a:ext cx="1507331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669381" y="7076885"/>
            <a:ext cx="626269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043113" y="7381495"/>
            <a:ext cx="1252537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372716" y="7686104"/>
            <a:ext cx="822922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144520" y="6551047"/>
            <a:ext cx="64262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350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5257801" y="6772275"/>
            <a:ext cx="948150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210857" y="7076885"/>
            <a:ext cx="995094" cy="22593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図 34" descr="imgr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51" y="1045347"/>
            <a:ext cx="3256786" cy="2167242"/>
          </a:xfrm>
          <a:prstGeom prst="rect">
            <a:avLst/>
          </a:prstGeom>
        </p:spPr>
      </p:pic>
      <p:pic>
        <p:nvPicPr>
          <p:cNvPr id="36" name="図 35" descr="images-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49" y="3495499"/>
            <a:ext cx="2136498" cy="1565678"/>
          </a:xfrm>
          <a:prstGeom prst="rect">
            <a:avLst/>
          </a:prstGeom>
        </p:spPr>
      </p:pic>
      <p:pic>
        <p:nvPicPr>
          <p:cNvPr id="37" name="図 36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32" y="6621191"/>
            <a:ext cx="3403600" cy="2387600"/>
          </a:xfrm>
          <a:prstGeom prst="rect">
            <a:avLst/>
          </a:prstGeom>
        </p:spPr>
      </p:pic>
      <p:sp>
        <p:nvSpPr>
          <p:cNvPr id="39" name="正方形/長方形 38"/>
          <p:cNvSpPr/>
          <p:nvPr/>
        </p:nvSpPr>
        <p:spPr>
          <a:xfrm>
            <a:off x="577007" y="5688691"/>
            <a:ext cx="127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機能</a:t>
            </a:r>
            <a:endParaRPr lang="ja-JP" altLang="en-US" sz="2000" b="1" dirty="0">
              <a:solidFill>
                <a:srgbClr val="FFC000"/>
              </a:solidFill>
              <a:latin typeface="ＤＦＰ太丸ゴシック体"/>
              <a:ea typeface="ＤＦＰ太丸ゴシック体"/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837" y="3533455"/>
            <a:ext cx="795045" cy="1498056"/>
          </a:xfrm>
          <a:prstGeom prst="rect">
            <a:avLst/>
          </a:prstGeom>
        </p:spPr>
      </p:pic>
      <p:pic>
        <p:nvPicPr>
          <p:cNvPr id="33" name="図 32" descr="QRcode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76" y="3744737"/>
            <a:ext cx="1542181" cy="154218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92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7786209" cy="10908000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922747" y="-20017"/>
            <a:ext cx="4867046" cy="54748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kumimoji="1" lang="en-US" altLang="ja-JP" sz="32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kumimoji="1" lang="ja-JP" altLang="en-US" sz="32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入れてください</a:t>
            </a:r>
            <a:endParaRPr kumimoji="1" lang="ja-JP" altLang="en-US" sz="32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22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</a:t>
            </a:r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10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7025" y="226082"/>
            <a:ext cx="3213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２０１５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</a:t>
            </a:r>
            <a:r>
              <a:rPr lang="en-US" altLang="ja-JP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12.1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.START</a:t>
            </a:r>
            <a:endParaRPr lang="ja-JP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76827" y="2010350"/>
            <a:ext cx="25825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今すぐ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ダウンロード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endParaRPr lang="ja-JP" altLang="en-US" sz="2400" dirty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40501" y="276813"/>
            <a:ext cx="418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パンの焼きたてを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お知らせするアプリができました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81741" y="4950096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おいしい焼き立て</a:t>
            </a:r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パンが、食べられます</a:t>
            </a:r>
            <a:endParaRPr lang="ja-JP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1322" y="6167119"/>
            <a:ext cx="1962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お店メニュー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367820" y="8377036"/>
            <a:ext cx="2362164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今後、オプション機能を</a:t>
            </a:r>
          </a:p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開発追加したします</a:t>
            </a:r>
            <a:endParaRPr lang="en-US" altLang="ja-JP" sz="1200" dirty="0" smtClean="0">
              <a:solidFill>
                <a:srgbClr val="9D2A22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6961" y="9720263"/>
            <a:ext cx="599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開発元：　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Café Bakery(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お店の情報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)</a:t>
            </a:r>
            <a:endParaRPr lang="ja-JP" altLang="en-US" sz="22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6961" y="10052650"/>
            <a:ext cx="70164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00" dirty="0">
                <a:latin typeface="ＤＦＰ太丸ゴシック体"/>
                <a:ea typeface="ＤＦＰ太丸ゴシック体"/>
              </a:rPr>
              <a:t>〒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135-0061 </a:t>
            </a:r>
            <a:r>
              <a:rPr lang="en-US" altLang="zh-TW" sz="1300" dirty="0" smtClean="0">
                <a:latin typeface="ＤＦＰ太丸ゴシック体"/>
                <a:ea typeface="ＤＦＰ太丸ゴシック体"/>
              </a:rPr>
              <a:t> </a:t>
            </a:r>
            <a:r>
              <a:rPr lang="ja-JP" altLang="en-US" sz="1300" dirty="0" smtClean="0">
                <a:latin typeface="ＤＦＰ太丸ゴシック体"/>
                <a:ea typeface="ＤＦＰ太丸ゴシック体"/>
              </a:rPr>
              <a:t>神奈川県横浜市</a:t>
            </a:r>
            <a:r>
              <a:rPr lang="zh-TW" altLang="en-US" sz="1300" dirty="0" smtClean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TEL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2100" dirty="0">
                <a:latin typeface="ＤＦＰ太丸ゴシック体"/>
                <a:ea typeface="ＤＦＰ太丸ゴシック体"/>
              </a:rPr>
              <a:t>03-1234-1111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8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～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20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（月曜定休）</a:t>
            </a:r>
            <a:endParaRPr lang="ja-JP" altLang="en-US" sz="13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18414" y="6167119"/>
            <a:ext cx="2373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お客さんメニュー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  <a:endParaRPr lang="ja-JP" altLang="en-US" sz="1600" dirty="0">
              <a:solidFill>
                <a:srgbClr val="55360F"/>
              </a:solidFill>
              <a:ea typeface="ＤＦＰ太丸ゴシック体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3810" y="920159"/>
            <a:ext cx="2191872" cy="45979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6024" y="6551047"/>
            <a:ext cx="1625685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プレーン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ストロベリー</a:t>
            </a:r>
            <a:r>
              <a:rPr lang="ja-JP" altLang="en-US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＆</a:t>
            </a: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ココナッツ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バナナチョコ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アスクルスペシャル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640" y="6551047"/>
            <a:ext cx="1558660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基本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お気入り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23719" y="6551047"/>
            <a:ext cx="740091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600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700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800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1,000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1788319" y="6772275"/>
            <a:ext cx="1507331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669381" y="7076885"/>
            <a:ext cx="626269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043113" y="7381495"/>
            <a:ext cx="1252537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372716" y="7686104"/>
            <a:ext cx="822922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144520" y="6551047"/>
            <a:ext cx="64262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350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5257801" y="6772275"/>
            <a:ext cx="948150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210857" y="7076885"/>
            <a:ext cx="995094" cy="22593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図 34" descr="imgr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51" y="1045347"/>
            <a:ext cx="3256786" cy="2167242"/>
          </a:xfrm>
          <a:prstGeom prst="rect">
            <a:avLst/>
          </a:prstGeom>
        </p:spPr>
      </p:pic>
      <p:pic>
        <p:nvPicPr>
          <p:cNvPr id="36" name="図 35" descr="images-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49" y="3332667"/>
            <a:ext cx="2136498" cy="1565678"/>
          </a:xfrm>
          <a:prstGeom prst="rect">
            <a:avLst/>
          </a:prstGeom>
        </p:spPr>
      </p:pic>
      <p:pic>
        <p:nvPicPr>
          <p:cNvPr id="37" name="図 36" descr="image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32" y="6621191"/>
            <a:ext cx="3403600" cy="2387600"/>
          </a:xfrm>
          <a:prstGeom prst="rect">
            <a:avLst/>
          </a:prstGeom>
        </p:spPr>
      </p:pic>
      <p:sp>
        <p:nvSpPr>
          <p:cNvPr id="39" name="正方形/長方形 38"/>
          <p:cNvSpPr/>
          <p:nvPr/>
        </p:nvSpPr>
        <p:spPr>
          <a:xfrm>
            <a:off x="577007" y="5688691"/>
            <a:ext cx="127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機能</a:t>
            </a:r>
            <a:endParaRPr lang="ja-JP" altLang="en-US" sz="2000" b="1" dirty="0">
              <a:solidFill>
                <a:srgbClr val="FFC000"/>
              </a:solidFill>
              <a:latin typeface="ＤＦＰ太丸ゴシック体"/>
              <a:ea typeface="ＤＦＰ太丸ゴシック体"/>
            </a:endParaRPr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837" y="3370623"/>
            <a:ext cx="795045" cy="1498056"/>
          </a:xfrm>
          <a:prstGeom prst="rect">
            <a:avLst/>
          </a:prstGeom>
        </p:spPr>
      </p:pic>
      <p:pic>
        <p:nvPicPr>
          <p:cNvPr id="33" name="図 32" descr="QRcode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76" y="3744737"/>
            <a:ext cx="1542181" cy="154218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92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7786209" cy="10908000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922747" y="-20017"/>
            <a:ext cx="4867046" cy="54748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22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</a:t>
            </a:r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10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7025" y="226082"/>
            <a:ext cx="2964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2015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</a:t>
            </a:r>
            <a:r>
              <a:rPr lang="en-US" altLang="ja-JP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12.1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.START</a:t>
            </a:r>
            <a:endParaRPr lang="ja-JP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76827" y="2336014"/>
            <a:ext cx="25825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今すぐ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ダウンロード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endParaRPr lang="ja-JP" altLang="en-US" sz="2400" dirty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40501" y="390796"/>
            <a:ext cx="418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パンの焼きたてを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お知らせするアプリができました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14309" y="4868680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おいしい焼き立て</a:t>
            </a:r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パンが、食べられます</a:t>
            </a:r>
            <a:endParaRPr lang="ja-JP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1322" y="6167119"/>
            <a:ext cx="1962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お店メニュー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367820" y="8377036"/>
            <a:ext cx="2362164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今後、オプション機能を</a:t>
            </a:r>
          </a:p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開発追加したします</a:t>
            </a:r>
            <a:endParaRPr lang="en-US" altLang="ja-JP" sz="1200" dirty="0" smtClean="0">
              <a:solidFill>
                <a:srgbClr val="9D2A22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6961" y="9720263"/>
            <a:ext cx="599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開発元：　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Café Bakery(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お店の情報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)</a:t>
            </a:r>
            <a:endParaRPr lang="ja-JP" altLang="en-US" sz="22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6961" y="10052650"/>
            <a:ext cx="70164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00" dirty="0">
                <a:latin typeface="ＤＦＰ太丸ゴシック体"/>
                <a:ea typeface="ＤＦＰ太丸ゴシック体"/>
              </a:rPr>
              <a:t>〒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135-0061 </a:t>
            </a:r>
            <a:r>
              <a:rPr lang="en-US" altLang="zh-TW" sz="1300" dirty="0" smtClean="0">
                <a:latin typeface="ＤＦＰ太丸ゴシック体"/>
                <a:ea typeface="ＤＦＰ太丸ゴシック体"/>
              </a:rPr>
              <a:t> </a:t>
            </a:r>
            <a:r>
              <a:rPr lang="ja-JP" altLang="en-US" sz="1300" dirty="0" smtClean="0">
                <a:latin typeface="ＤＦＰ太丸ゴシック体"/>
                <a:ea typeface="ＤＦＰ太丸ゴシック体"/>
              </a:rPr>
              <a:t>神奈川県横浜市</a:t>
            </a:r>
            <a:r>
              <a:rPr lang="zh-TW" altLang="en-US" sz="1300" dirty="0" smtClean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TEL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2100" dirty="0">
                <a:latin typeface="ＤＦＰ太丸ゴシック体"/>
                <a:ea typeface="ＤＦＰ太丸ゴシック体"/>
              </a:rPr>
              <a:t>03-1234-1111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8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～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20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（月曜定休）</a:t>
            </a:r>
            <a:endParaRPr lang="ja-JP" altLang="en-US" sz="13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18414" y="6167119"/>
            <a:ext cx="2373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お客さんメニュー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  <a:endParaRPr lang="ja-JP" altLang="en-US" sz="1600" dirty="0">
              <a:solidFill>
                <a:srgbClr val="55360F"/>
              </a:solidFill>
              <a:ea typeface="ＤＦＰ太丸ゴシック体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3810" y="920159"/>
            <a:ext cx="2191872" cy="45979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6024" y="6551047"/>
            <a:ext cx="1625685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プレーン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ストロベリー</a:t>
            </a:r>
            <a:r>
              <a:rPr lang="ja-JP" altLang="en-US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＆</a:t>
            </a: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ココナッツ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バナナチョコ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アスクルスペシャル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640" y="6551047"/>
            <a:ext cx="1558660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基本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お気入り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23719" y="6551047"/>
            <a:ext cx="740091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600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700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800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1,000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1788319" y="6772275"/>
            <a:ext cx="1507331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669381" y="7076885"/>
            <a:ext cx="626269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043113" y="7381495"/>
            <a:ext cx="1252537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372716" y="7686104"/>
            <a:ext cx="822922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144520" y="6551047"/>
            <a:ext cx="64262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350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5257801" y="6772275"/>
            <a:ext cx="948150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210857" y="7076885"/>
            <a:ext cx="995094" cy="22593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 descr="imag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2" y="6621191"/>
            <a:ext cx="3403600" cy="2387600"/>
          </a:xfrm>
          <a:prstGeom prst="rect">
            <a:avLst/>
          </a:prstGeom>
        </p:spPr>
      </p:pic>
      <p:sp>
        <p:nvSpPr>
          <p:cNvPr id="39" name="正方形/長方形 38"/>
          <p:cNvSpPr/>
          <p:nvPr/>
        </p:nvSpPr>
        <p:spPr>
          <a:xfrm>
            <a:off x="577007" y="5688691"/>
            <a:ext cx="127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機能</a:t>
            </a:r>
            <a:endParaRPr lang="ja-JP" altLang="en-US" sz="2000" b="1" dirty="0">
              <a:solidFill>
                <a:srgbClr val="FFC000"/>
              </a:solidFill>
              <a:latin typeface="ＤＦＰ太丸ゴシック体"/>
              <a:ea typeface="ＤＦＰ太丸ゴシック体"/>
            </a:endParaRPr>
          </a:p>
        </p:txBody>
      </p:sp>
      <p:pic>
        <p:nvPicPr>
          <p:cNvPr id="33" name="図 32" descr="QRcod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76" y="3744737"/>
            <a:ext cx="1542181" cy="1542181"/>
          </a:xfrm>
          <a:prstGeom prst="rect">
            <a:avLst/>
          </a:prstGeom>
        </p:spPr>
      </p:pic>
      <p:pic>
        <p:nvPicPr>
          <p:cNvPr id="34" name="図 33" descr="スクリーンショット 2015-08-15 20.54.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31" y="3204905"/>
            <a:ext cx="1526165" cy="1417669"/>
          </a:xfrm>
          <a:prstGeom prst="rect">
            <a:avLst/>
          </a:prstGeom>
        </p:spPr>
      </p:pic>
      <p:pic>
        <p:nvPicPr>
          <p:cNvPr id="38" name="図 37" descr="スクリーンショット 2015-08-15 20.54.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2369" y="1414052"/>
            <a:ext cx="1566003" cy="3194095"/>
          </a:xfrm>
          <a:prstGeom prst="rect">
            <a:avLst/>
          </a:prstGeom>
        </p:spPr>
      </p:pic>
      <p:pic>
        <p:nvPicPr>
          <p:cNvPr id="40" name="図 39" descr="スクリーンショット 2015-08-15 20.56.1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870" y="1432922"/>
            <a:ext cx="1547579" cy="151433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92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7786209" cy="10908000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922747" y="-20017"/>
            <a:ext cx="4867046" cy="54748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22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</a:t>
            </a:r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10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7025" y="226082"/>
            <a:ext cx="2964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2015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</a:t>
            </a:r>
            <a:r>
              <a:rPr lang="en-US" altLang="ja-JP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12.1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.START</a:t>
            </a:r>
            <a:endParaRPr lang="ja-JP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76827" y="2336014"/>
            <a:ext cx="25825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今すぐ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ダウンロード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endParaRPr lang="ja-JP" altLang="en-US" sz="2400" dirty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40501" y="390796"/>
            <a:ext cx="418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パンの焼きたてを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お知らせするアプリができました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14309" y="4868680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おいしい焼き立て</a:t>
            </a:r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パンが、食べられます</a:t>
            </a:r>
            <a:endParaRPr lang="ja-JP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1322" y="6167119"/>
            <a:ext cx="1962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お店メニュー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367820" y="8377036"/>
            <a:ext cx="2362164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今後、オプション機能を</a:t>
            </a:r>
          </a:p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開発追加したします</a:t>
            </a:r>
            <a:endParaRPr lang="en-US" altLang="ja-JP" sz="1200" dirty="0" smtClean="0">
              <a:solidFill>
                <a:srgbClr val="9D2A22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6961" y="9720263"/>
            <a:ext cx="599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開発元：　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Café Bakery(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お店の情報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)</a:t>
            </a:r>
            <a:endParaRPr lang="ja-JP" altLang="en-US" sz="22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6961" y="10052650"/>
            <a:ext cx="70164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00" dirty="0">
                <a:latin typeface="ＤＦＰ太丸ゴシック体"/>
                <a:ea typeface="ＤＦＰ太丸ゴシック体"/>
              </a:rPr>
              <a:t>〒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135-0061 </a:t>
            </a:r>
            <a:r>
              <a:rPr lang="en-US" altLang="zh-TW" sz="1300" dirty="0" smtClean="0">
                <a:latin typeface="ＤＦＰ太丸ゴシック体"/>
                <a:ea typeface="ＤＦＰ太丸ゴシック体"/>
              </a:rPr>
              <a:t> </a:t>
            </a:r>
            <a:r>
              <a:rPr lang="ja-JP" altLang="en-US" sz="1300" dirty="0" smtClean="0">
                <a:latin typeface="ＤＦＰ太丸ゴシック体"/>
                <a:ea typeface="ＤＦＰ太丸ゴシック体"/>
              </a:rPr>
              <a:t>神奈川県横浜市</a:t>
            </a:r>
            <a:r>
              <a:rPr lang="zh-TW" altLang="en-US" sz="1300" dirty="0" smtClean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TEL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2100" dirty="0">
                <a:latin typeface="ＤＦＰ太丸ゴシック体"/>
                <a:ea typeface="ＤＦＰ太丸ゴシック体"/>
              </a:rPr>
              <a:t>03-1234-1111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8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～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20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（月曜定休）</a:t>
            </a:r>
            <a:endParaRPr lang="ja-JP" altLang="en-US" sz="13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18414" y="6167119"/>
            <a:ext cx="2373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お客さんメニュー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  <a:endParaRPr lang="ja-JP" altLang="en-US" sz="1600" dirty="0">
              <a:solidFill>
                <a:srgbClr val="55360F"/>
              </a:solidFill>
              <a:ea typeface="ＤＦＰ太丸ゴシック体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3810" y="920159"/>
            <a:ext cx="2191872" cy="45979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6024" y="6551047"/>
            <a:ext cx="1625685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プレーン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ストロベリー</a:t>
            </a:r>
            <a:r>
              <a:rPr lang="ja-JP" altLang="en-US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＆</a:t>
            </a: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ココナッツ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バナナチョコ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アスクルスペシャル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640" y="6551047"/>
            <a:ext cx="1558660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基本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お気入り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23719" y="6551047"/>
            <a:ext cx="740091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600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700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800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1,000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1788319" y="6772275"/>
            <a:ext cx="1507331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669381" y="7076885"/>
            <a:ext cx="626269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043113" y="7381495"/>
            <a:ext cx="1252537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372716" y="7686104"/>
            <a:ext cx="822922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144520" y="6551047"/>
            <a:ext cx="64262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350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5257801" y="6772275"/>
            <a:ext cx="948150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210857" y="7076885"/>
            <a:ext cx="995094" cy="22593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 descr="imag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2" y="6621191"/>
            <a:ext cx="3403600" cy="2387600"/>
          </a:xfrm>
          <a:prstGeom prst="rect">
            <a:avLst/>
          </a:prstGeom>
        </p:spPr>
      </p:pic>
      <p:sp>
        <p:nvSpPr>
          <p:cNvPr id="39" name="正方形/長方形 38"/>
          <p:cNvSpPr/>
          <p:nvPr/>
        </p:nvSpPr>
        <p:spPr>
          <a:xfrm>
            <a:off x="577007" y="5688691"/>
            <a:ext cx="127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機能</a:t>
            </a:r>
            <a:endParaRPr lang="ja-JP" altLang="en-US" sz="2000" b="1" dirty="0">
              <a:solidFill>
                <a:srgbClr val="FFC000"/>
              </a:solidFill>
              <a:latin typeface="ＤＦＰ太丸ゴシック体"/>
              <a:ea typeface="ＤＦＰ太丸ゴシック体"/>
            </a:endParaRPr>
          </a:p>
        </p:txBody>
      </p:sp>
      <p:pic>
        <p:nvPicPr>
          <p:cNvPr id="33" name="図 32" descr="QRcod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76" y="3744737"/>
            <a:ext cx="1542181" cy="1542181"/>
          </a:xfrm>
          <a:prstGeom prst="rect">
            <a:avLst/>
          </a:prstGeom>
        </p:spPr>
      </p:pic>
      <p:pic>
        <p:nvPicPr>
          <p:cNvPr id="35" name="図 34" descr="スクリーンショット 2015-08-15 21.09.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633" y="1662586"/>
            <a:ext cx="1717459" cy="1282369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168" y="3105501"/>
            <a:ext cx="1673924" cy="1276722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3412" y="1674039"/>
            <a:ext cx="2341349" cy="27045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92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7786209" cy="10908000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922747" y="-20017"/>
            <a:ext cx="4867046" cy="54748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2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22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</a:t>
            </a:r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 smtClean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310817" y="7997502"/>
            <a:ext cx="1188000" cy="118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写真を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入れて</a:t>
            </a:r>
            <a:endParaRPr lang="en-US" altLang="ja-JP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  <a:p>
            <a:pPr algn="ctr"/>
            <a:r>
              <a:rPr lang="ja-JP" altLang="en-US" sz="1600" b="1" dirty="0" smtClean="0">
                <a:latin typeface="ＤＦＰ太丸ゴシック体"/>
                <a:ea typeface="ＤＦＰ太丸ゴシック体"/>
                <a:cs typeface="メイリオ" panose="020B0604030504040204" pitchFamily="50" charset="-128"/>
              </a:rPr>
              <a:t>ください</a:t>
            </a:r>
            <a:endParaRPr lang="ja-JP" altLang="en-US" sz="1600" b="1" dirty="0">
              <a:latin typeface="ＤＦＰ太丸ゴシック体"/>
              <a:ea typeface="ＤＦＰ太丸ゴシック体"/>
              <a:cs typeface="メイリオ" panose="020B0604030504040204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7025" y="226082"/>
            <a:ext cx="29644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2015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</a:t>
            </a:r>
            <a:r>
              <a:rPr lang="en-US" altLang="ja-JP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12.1</a:t>
            </a:r>
            <a:r>
              <a:rPr lang="en-US" altLang="ja-JP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.START</a:t>
            </a:r>
            <a:endParaRPr lang="ja-JP" alt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76827" y="2336014"/>
            <a:ext cx="25825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今すぐ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ＤＦＰ太丸ゴシック体"/>
                <a:ea typeface="ＤＦＰ太丸ゴシック体"/>
              </a:rPr>
              <a:t>ダウンロード</a:t>
            </a:r>
            <a:endParaRPr lang="en-US" altLang="ja-JP" sz="2400" dirty="0" smtClean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  <a:p>
            <a:pPr algn="ctr"/>
            <a:endParaRPr lang="ja-JP" altLang="en-US" sz="2400" dirty="0">
              <a:solidFill>
                <a:schemeClr val="bg1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40501" y="390796"/>
            <a:ext cx="4184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パンの焼きたてを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  <a:p>
            <a:pPr algn="ctr"/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お知らせするアプリができました</a:t>
            </a:r>
            <a:endParaRPr lang="en-US" altLang="ja-JP" sz="20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114309" y="4868680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おいしい焼き立て</a:t>
            </a:r>
            <a:r>
              <a:rPr lang="ja-JP" alt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ＤＦＰ太丸ゴシック体"/>
                <a:ea typeface="ＤＦＰ太丸ゴシック体"/>
              </a:rPr>
              <a:t>パンが、食べられます</a:t>
            </a:r>
            <a:endParaRPr lang="ja-JP" altLang="en-US" sz="2000" b="1" dirty="0">
              <a:solidFill>
                <a:schemeClr val="accent4">
                  <a:lumMod val="60000"/>
                  <a:lumOff val="40000"/>
                </a:schemeClr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391322" y="6167119"/>
            <a:ext cx="1962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お店メニュー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4367820" y="8377036"/>
            <a:ext cx="2362164" cy="546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今後、オプション機能を</a:t>
            </a:r>
          </a:p>
          <a:p>
            <a:pPr algn="ctr">
              <a:lnSpc>
                <a:spcPts val="1800"/>
              </a:lnSpc>
            </a:pPr>
            <a:r>
              <a:rPr lang="ja-JP" altLang="en-US" sz="1200" dirty="0" smtClean="0">
                <a:solidFill>
                  <a:srgbClr val="9D2A22"/>
                </a:solidFill>
                <a:latin typeface="ＤＦＰ太丸ゴシック体"/>
                <a:ea typeface="ＤＦＰ太丸ゴシック体"/>
              </a:rPr>
              <a:t>開発追加したします</a:t>
            </a:r>
            <a:endParaRPr lang="en-US" altLang="ja-JP" sz="1200" dirty="0" smtClean="0">
              <a:solidFill>
                <a:srgbClr val="9D2A22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6961" y="9720263"/>
            <a:ext cx="59974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開発元：　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Café Bakery(</a:t>
            </a:r>
            <a:r>
              <a:rPr lang="ja-JP" altLang="en-US" sz="2200" dirty="0" smtClean="0">
                <a:latin typeface="ＤＦＰ太丸ゴシック体"/>
                <a:ea typeface="ＤＦＰ太丸ゴシック体"/>
              </a:rPr>
              <a:t>お店の情報</a:t>
            </a:r>
            <a:r>
              <a:rPr lang="en-US" altLang="ja-JP" sz="2200" dirty="0" smtClean="0">
                <a:latin typeface="ＤＦＰ太丸ゴシック体"/>
                <a:ea typeface="ＤＦＰ太丸ゴシック体"/>
              </a:rPr>
              <a:t>)</a:t>
            </a:r>
            <a:endParaRPr lang="ja-JP" altLang="en-US" sz="22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36961" y="10052650"/>
            <a:ext cx="70164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00" dirty="0">
                <a:latin typeface="ＤＦＰ太丸ゴシック体"/>
                <a:ea typeface="ＤＦＰ太丸ゴシック体"/>
              </a:rPr>
              <a:t>〒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135-0061 </a:t>
            </a:r>
            <a:r>
              <a:rPr lang="en-US" altLang="zh-TW" sz="1300" dirty="0" smtClean="0">
                <a:latin typeface="ＤＦＰ太丸ゴシック体"/>
                <a:ea typeface="ＤＦＰ太丸ゴシック体"/>
              </a:rPr>
              <a:t> </a:t>
            </a:r>
            <a:r>
              <a:rPr lang="ja-JP" altLang="en-US" sz="1300" dirty="0" smtClean="0">
                <a:latin typeface="ＤＦＰ太丸ゴシック体"/>
                <a:ea typeface="ＤＦＰ太丸ゴシック体"/>
              </a:rPr>
              <a:t>神奈川県横浜市</a:t>
            </a:r>
            <a:r>
              <a:rPr lang="zh-TW" altLang="en-US" sz="1300" dirty="0" smtClean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TEL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2100" dirty="0">
                <a:latin typeface="ＤＦＰ太丸ゴシック体"/>
                <a:ea typeface="ＤＦＰ太丸ゴシック体"/>
              </a:rPr>
              <a:t>03-1234-1111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　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8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～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20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：</a:t>
            </a:r>
            <a:r>
              <a:rPr lang="en-US" altLang="zh-TW" sz="1300" dirty="0">
                <a:latin typeface="ＤＦＰ太丸ゴシック体"/>
                <a:ea typeface="ＤＦＰ太丸ゴシック体"/>
              </a:rPr>
              <a:t>00</a:t>
            </a:r>
            <a:r>
              <a:rPr lang="zh-TW" altLang="en-US" sz="1300" dirty="0">
                <a:latin typeface="ＤＦＰ太丸ゴシック体"/>
                <a:ea typeface="ＤＦＰ太丸ゴシック体"/>
              </a:rPr>
              <a:t>（月曜定休）</a:t>
            </a:r>
            <a:endParaRPr lang="ja-JP" altLang="en-US" sz="1300" dirty="0">
              <a:latin typeface="ＤＦＰ太丸ゴシック体"/>
              <a:ea typeface="ＤＦＰ太丸ゴシック体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318414" y="6167119"/>
            <a:ext cx="23731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［</a:t>
            </a:r>
            <a:r>
              <a:rPr lang="ja-JP" altLang="en-US" sz="16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 お客さんメニュー </a:t>
            </a:r>
            <a:r>
              <a:rPr lang="ja-JP" altLang="en-US" sz="16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］</a:t>
            </a:r>
            <a:endParaRPr lang="ja-JP" altLang="en-US" sz="1600" dirty="0">
              <a:solidFill>
                <a:srgbClr val="55360F"/>
              </a:solidFill>
              <a:ea typeface="ＤＦＰ太丸ゴシック体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13810" y="920159"/>
            <a:ext cx="2191872" cy="459797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1056024" y="6551047"/>
            <a:ext cx="1625685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プレーン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ストロベリー</a:t>
            </a:r>
            <a:r>
              <a:rPr lang="ja-JP" altLang="en-US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＆</a:t>
            </a: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ココナッツ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バナナチョコ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アスクルスペシャル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270640" y="6551047"/>
            <a:ext cx="1558660" cy="130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基本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お気入り</a:t>
            </a: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en-US" altLang="ja-JP" sz="1100" dirty="0" smtClean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>
              <a:lnSpc>
                <a:spcPts val="2400"/>
              </a:lnSpc>
            </a:pP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123719" y="6551047"/>
            <a:ext cx="740091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600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700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800</a:t>
            </a: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1,000</a:t>
            </a:r>
            <a:endParaRPr lang="ja-JP" altLang="en-US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>
            <a:off x="1788319" y="6772275"/>
            <a:ext cx="1507331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669381" y="7076885"/>
            <a:ext cx="626269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043113" y="7381495"/>
            <a:ext cx="1252537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372716" y="7686104"/>
            <a:ext cx="822922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144520" y="6551047"/>
            <a:ext cx="64262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  <a:p>
            <a:pPr algn="r">
              <a:lnSpc>
                <a:spcPts val="2400"/>
              </a:lnSpc>
            </a:pPr>
            <a:r>
              <a:rPr lang="ja-JP" altLang="en-US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￥</a:t>
            </a:r>
            <a:r>
              <a:rPr lang="en-US" altLang="ja-JP" sz="1100" dirty="0" smtClean="0">
                <a:solidFill>
                  <a:srgbClr val="55360F"/>
                </a:solidFill>
                <a:latin typeface="ＤＦＰ太丸ゴシック体"/>
                <a:ea typeface="ＤＦＰ太丸ゴシック体"/>
              </a:rPr>
              <a:t>350</a:t>
            </a:r>
            <a:endParaRPr lang="en-US" altLang="ja-JP" sz="1100" dirty="0">
              <a:solidFill>
                <a:srgbClr val="55360F"/>
              </a:solidFill>
              <a:latin typeface="ＤＦＰ太丸ゴシック体"/>
              <a:ea typeface="ＤＦＰ太丸ゴシック体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>
            <a:off x="5257801" y="6772275"/>
            <a:ext cx="948150" cy="0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5210857" y="7076885"/>
            <a:ext cx="995094" cy="22593"/>
          </a:xfrm>
          <a:prstGeom prst="line">
            <a:avLst/>
          </a:prstGeom>
          <a:ln w="19050">
            <a:solidFill>
              <a:srgbClr val="55360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図 36" descr="imag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2" y="6621191"/>
            <a:ext cx="3403600" cy="2387600"/>
          </a:xfrm>
          <a:prstGeom prst="rect">
            <a:avLst/>
          </a:prstGeom>
        </p:spPr>
      </p:pic>
      <p:sp>
        <p:nvSpPr>
          <p:cNvPr id="39" name="正方形/長方形 38"/>
          <p:cNvSpPr/>
          <p:nvPr/>
        </p:nvSpPr>
        <p:spPr>
          <a:xfrm>
            <a:off x="577007" y="5688691"/>
            <a:ext cx="127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APP</a:t>
            </a:r>
            <a:r>
              <a:rPr lang="ja-JP" altLang="en-US" sz="2000" b="1" dirty="0" smtClean="0">
                <a:solidFill>
                  <a:srgbClr val="FFC000"/>
                </a:solidFill>
                <a:latin typeface="ＤＦＰ太丸ゴシック体"/>
                <a:ea typeface="ＤＦＰ太丸ゴシック体"/>
              </a:rPr>
              <a:t>機能</a:t>
            </a:r>
            <a:endParaRPr lang="ja-JP" altLang="en-US" sz="2000" b="1" dirty="0">
              <a:solidFill>
                <a:srgbClr val="FFC000"/>
              </a:solidFill>
              <a:latin typeface="ＤＦＰ太丸ゴシック体"/>
              <a:ea typeface="ＤＦＰ太丸ゴシック体"/>
            </a:endParaRPr>
          </a:p>
        </p:txBody>
      </p:sp>
      <p:pic>
        <p:nvPicPr>
          <p:cNvPr id="33" name="図 32" descr="QRcod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76" y="3744737"/>
            <a:ext cx="1542181" cy="1542181"/>
          </a:xfrm>
          <a:prstGeom prst="rect">
            <a:avLst/>
          </a:prstGeom>
        </p:spPr>
      </p:pic>
      <p:pic>
        <p:nvPicPr>
          <p:cNvPr id="35" name="図 34" descr="スクリーンショット 2015-08-15 21.09.3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331" y="1215931"/>
            <a:ext cx="2833408" cy="211561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732" y="3577069"/>
            <a:ext cx="852007" cy="1150956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113" y="3579130"/>
            <a:ext cx="1739174" cy="111587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792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009603" y="3289207"/>
            <a:ext cx="5031734" cy="5340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チラシ要件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お店チラシ</a:t>
            </a:r>
            <a:endParaRPr kumimoji="1" lang="en-US" altLang="ja-JP" dirty="0" smtClean="0"/>
          </a:p>
          <a:p>
            <a:r>
              <a:rPr lang="ja-JP" altLang="ja-JP" dirty="0" smtClean="0"/>
              <a:t>　</a:t>
            </a:r>
            <a:r>
              <a:rPr lang="ja-JP" altLang="en-US" dirty="0" smtClean="0"/>
              <a:t>・アプリの機能の紹介（管理視点）</a:t>
            </a:r>
            <a:endParaRPr lang="en-US" altLang="ja-JP" dirty="0" smtClean="0"/>
          </a:p>
          <a:p>
            <a:r>
              <a:rPr lang="ja-JP" altLang="ja-JP" dirty="0" smtClean="0"/>
              <a:t>　</a:t>
            </a:r>
            <a:r>
              <a:rPr lang="ja-JP" altLang="en-US" dirty="0" smtClean="0"/>
              <a:t>・アプリの機能の紹介（利用視点）</a:t>
            </a:r>
            <a:endParaRPr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・メリット、効果</a:t>
            </a:r>
            <a:endParaRPr kumimoji="1" lang="en-US" altLang="ja-JP" dirty="0" smtClean="0"/>
          </a:p>
          <a:p>
            <a:r>
              <a:rPr lang="ja-JP" altLang="ja-JP" dirty="0" smtClean="0"/>
              <a:t>　</a:t>
            </a:r>
            <a:r>
              <a:rPr lang="ja-JP" altLang="en-US" dirty="0" smtClean="0"/>
              <a:t>・連絡先</a:t>
            </a:r>
            <a:endParaRPr lang="en-US" altLang="ja-JP" dirty="0" smtClean="0"/>
          </a:p>
          <a:p>
            <a:r>
              <a:rPr kumimoji="1" lang="ja-JP" altLang="en-US" dirty="0" smtClean="0"/>
              <a:t>　・値段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お客さんチラシ</a:t>
            </a:r>
            <a:endParaRPr kumimoji="1" lang="en-US" altLang="ja-JP" dirty="0" smtClean="0"/>
          </a:p>
          <a:p>
            <a:r>
              <a:rPr lang="ja-JP" altLang="ja-JP" dirty="0" smtClean="0"/>
              <a:t>　</a:t>
            </a:r>
            <a:r>
              <a:rPr lang="ja-JP" altLang="en-US" dirty="0" smtClean="0"/>
              <a:t>・アプリの機能の紹介（利用視点）</a:t>
            </a:r>
            <a:endParaRPr lang="en-US" altLang="ja-JP" dirty="0" smtClean="0"/>
          </a:p>
          <a:p>
            <a:r>
              <a:rPr lang="ja-JP" altLang="ja-JP" dirty="0" smtClean="0"/>
              <a:t>　</a:t>
            </a:r>
            <a:r>
              <a:rPr lang="ja-JP" altLang="en-US" dirty="0" smtClean="0"/>
              <a:t>・メリット、効果</a:t>
            </a:r>
            <a:endParaRPr lang="en-US" altLang="ja-JP" dirty="0" smtClean="0"/>
          </a:p>
          <a:p>
            <a:r>
              <a:rPr lang="ja-JP" altLang="ja-JP" dirty="0" smtClean="0"/>
              <a:t>　</a:t>
            </a:r>
            <a:r>
              <a:rPr lang="ja-JP" altLang="en-US" dirty="0" smtClean="0"/>
              <a:t>・ダウンロード</a:t>
            </a:r>
            <a:endParaRPr lang="en-US" altLang="ja-JP" dirty="0" smtClean="0"/>
          </a:p>
          <a:p>
            <a:r>
              <a:rPr lang="ja-JP" altLang="en-US" dirty="0" smtClean="0"/>
              <a:t>　・値段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7775575" cy="109077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07950" y="107950"/>
            <a:ext cx="7559675" cy="10691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79388" y="179388"/>
            <a:ext cx="7416800" cy="1054893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prstClr val="white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25413" y="7237413"/>
            <a:ext cx="7542212" cy="22225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193675" y="10188575"/>
            <a:ext cx="7345363" cy="33338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-22225" y="4989513"/>
            <a:ext cx="7777163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ubRRectCallout"/>
          <p:cNvSpPr>
            <a:spLocks noEditPoints="1" noChangeArrowheads="1"/>
          </p:cNvSpPr>
          <p:nvPr/>
        </p:nvSpPr>
        <p:spPr bwMode="auto">
          <a:xfrm>
            <a:off x="1895475" y="2957513"/>
            <a:ext cx="3983038" cy="1903412"/>
          </a:xfrm>
          <a:custGeom>
            <a:avLst/>
            <a:gdLst>
              <a:gd name="G0" fmla="+- 0 0 0"/>
              <a:gd name="G1" fmla="+- 8607 0 0"/>
              <a:gd name="T0" fmla="*/ 10800 w 21600"/>
              <a:gd name="T1" fmla="*/ 0 h 21600"/>
              <a:gd name="T2" fmla="*/ 0 w 21600"/>
              <a:gd name="T3" fmla="*/ 8638 h 21600"/>
              <a:gd name="T4" fmla="*/ 8607 w 21600"/>
              <a:gd name="T5" fmla="*/ 21600 h 21600"/>
              <a:gd name="T6" fmla="*/ 10800 w 21600"/>
              <a:gd name="T7" fmla="*/ 17277 h 21600"/>
              <a:gd name="T8" fmla="*/ 21600 w 21600"/>
              <a:gd name="T9" fmla="*/ 8638 h 21600"/>
              <a:gd name="T10" fmla="*/ 17694720 60000 65536"/>
              <a:gd name="T11" fmla="*/ 11796480 60000 65536"/>
              <a:gd name="T12" fmla="*/ 5898240 60000 65536"/>
              <a:gd name="T13" fmla="*/ 5898240 60000 65536"/>
              <a:gd name="T14" fmla="*/ 0 60000 65536"/>
              <a:gd name="T15" fmla="*/ 145 w 21600"/>
              <a:gd name="T16" fmla="*/ 145 h 21600"/>
              <a:gd name="T17" fmla="*/ 21409 w 21600"/>
              <a:gd name="T18" fmla="*/ 17106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532" y="0"/>
                </a:moveTo>
                <a:cubicBezTo>
                  <a:pt x="238" y="0"/>
                  <a:pt x="0" y="238"/>
                  <a:pt x="0" y="532"/>
                </a:cubicBezTo>
                <a:lnTo>
                  <a:pt x="0" y="16745"/>
                </a:lnTo>
                <a:cubicBezTo>
                  <a:pt x="0" y="17039"/>
                  <a:pt x="238" y="17277"/>
                  <a:pt x="532" y="17277"/>
                </a:cubicBezTo>
                <a:lnTo>
                  <a:pt x="2623" y="17277"/>
                </a:lnTo>
                <a:lnTo>
                  <a:pt x="8607" y="21600"/>
                </a:lnTo>
                <a:lnTo>
                  <a:pt x="6515" y="17277"/>
                </a:lnTo>
                <a:lnTo>
                  <a:pt x="21016" y="17277"/>
                </a:lnTo>
                <a:cubicBezTo>
                  <a:pt x="21339" y="17277"/>
                  <a:pt x="21600" y="17039"/>
                  <a:pt x="21600" y="16745"/>
                </a:cubicBezTo>
                <a:lnTo>
                  <a:pt x="21600" y="532"/>
                </a:lnTo>
                <a:cubicBezTo>
                  <a:pt x="21600" y="238"/>
                  <a:pt x="21339" y="0"/>
                  <a:pt x="21016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POINT1</a:t>
            </a: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endParaRPr lang="en-US" altLang="ja-JP" sz="1400" smtClean="0">
              <a:solidFill>
                <a:prstClr val="black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テンプレートのサイズは黒の枠</a:t>
            </a:r>
            <a:endParaRPr lang="en-US" altLang="ja-JP" sz="1800" b="1" smtClean="0">
              <a:solidFill>
                <a:prstClr val="black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(303</a:t>
            </a:r>
            <a:r>
              <a:rPr lang="ja-JP" altLang="en-US" sz="18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㎜</a:t>
            </a:r>
            <a:r>
              <a:rPr lang="en-US" altLang="ja-JP" sz="18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×216</a:t>
            </a:r>
            <a:r>
              <a:rPr lang="ja-JP" altLang="en-US" sz="18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㎜）で</a:t>
            </a: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prstClr val="black"/>
                </a:solidFill>
                <a:latin typeface="HG丸ｺﾞｼｯｸM-PRO" pitchFamily="50" charset="-128"/>
                <a:ea typeface="HG丸ｺﾞｼｯｸM-PRO" pitchFamily="50" charset="-128"/>
              </a:rPr>
              <a:t>作成しています。</a:t>
            </a:r>
          </a:p>
        </p:txBody>
      </p:sp>
      <p:sp>
        <p:nvSpPr>
          <p:cNvPr id="23" name="PubRRectCallout"/>
          <p:cNvSpPr>
            <a:spLocks noEditPoints="1" noChangeArrowheads="1"/>
          </p:cNvSpPr>
          <p:nvPr/>
        </p:nvSpPr>
        <p:spPr bwMode="auto">
          <a:xfrm>
            <a:off x="1895475" y="5210175"/>
            <a:ext cx="3983038" cy="1901825"/>
          </a:xfrm>
          <a:custGeom>
            <a:avLst/>
            <a:gdLst>
              <a:gd name="G0" fmla="+- 0 0 0"/>
              <a:gd name="G1" fmla="+- 8607 0 0"/>
              <a:gd name="T0" fmla="*/ 10800 w 21600"/>
              <a:gd name="T1" fmla="*/ 0 h 21600"/>
              <a:gd name="T2" fmla="*/ 0 w 21600"/>
              <a:gd name="T3" fmla="*/ 8638 h 21600"/>
              <a:gd name="T4" fmla="*/ 8607 w 21600"/>
              <a:gd name="T5" fmla="*/ 21600 h 21600"/>
              <a:gd name="T6" fmla="*/ 10800 w 21600"/>
              <a:gd name="T7" fmla="*/ 17277 h 21600"/>
              <a:gd name="T8" fmla="*/ 21600 w 21600"/>
              <a:gd name="T9" fmla="*/ 8638 h 21600"/>
              <a:gd name="T10" fmla="*/ 17694720 60000 65536"/>
              <a:gd name="T11" fmla="*/ 11796480 60000 65536"/>
              <a:gd name="T12" fmla="*/ 5898240 60000 65536"/>
              <a:gd name="T13" fmla="*/ 5898240 60000 65536"/>
              <a:gd name="T14" fmla="*/ 0 60000 65536"/>
              <a:gd name="T15" fmla="*/ 145 w 21600"/>
              <a:gd name="T16" fmla="*/ 145 h 21600"/>
              <a:gd name="T17" fmla="*/ 21409 w 21600"/>
              <a:gd name="T18" fmla="*/ 17106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532" y="0"/>
                </a:moveTo>
                <a:cubicBezTo>
                  <a:pt x="238" y="0"/>
                  <a:pt x="0" y="238"/>
                  <a:pt x="0" y="532"/>
                </a:cubicBezTo>
                <a:lnTo>
                  <a:pt x="0" y="16745"/>
                </a:lnTo>
                <a:cubicBezTo>
                  <a:pt x="0" y="17039"/>
                  <a:pt x="238" y="17277"/>
                  <a:pt x="532" y="17277"/>
                </a:cubicBezTo>
                <a:lnTo>
                  <a:pt x="2623" y="17277"/>
                </a:lnTo>
                <a:lnTo>
                  <a:pt x="8607" y="21600"/>
                </a:lnTo>
                <a:lnTo>
                  <a:pt x="6515" y="17277"/>
                </a:lnTo>
                <a:lnTo>
                  <a:pt x="21016" y="17277"/>
                </a:lnTo>
                <a:cubicBezTo>
                  <a:pt x="21339" y="17277"/>
                  <a:pt x="21600" y="17039"/>
                  <a:pt x="21600" y="16745"/>
                </a:cubicBezTo>
                <a:lnTo>
                  <a:pt x="21600" y="532"/>
                </a:lnTo>
                <a:cubicBezTo>
                  <a:pt x="21600" y="238"/>
                  <a:pt x="21339" y="0"/>
                  <a:pt x="21016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FF0000"/>
            </a:outerShdw>
          </a:effectLst>
        </p:spPr>
        <p:txBody>
          <a:bodyPr/>
          <a:lstStyle/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POINT2</a:t>
            </a: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endParaRPr lang="en-US" altLang="ja-JP" sz="1400" b="1" smtClean="0">
              <a:solidFill>
                <a:srgbClr val="FF0000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印刷物の仕上がりサイズは赤の枠</a:t>
            </a:r>
            <a:r>
              <a:rPr lang="en-US" altLang="ja-JP" sz="18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(297</a:t>
            </a:r>
            <a:r>
              <a:rPr lang="ja-JP" altLang="en-US" sz="18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㎜</a:t>
            </a:r>
            <a:r>
              <a:rPr lang="en-US" altLang="ja-JP" sz="18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×210</a:t>
            </a:r>
            <a:r>
              <a:rPr lang="ja-JP" altLang="en-US" sz="18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㎜）で</a:t>
            </a: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FF0000"/>
                </a:solidFill>
                <a:latin typeface="HG丸ｺﾞｼｯｸM-PRO" pitchFamily="50" charset="-128"/>
                <a:ea typeface="HG丸ｺﾞｼｯｸM-PRO" pitchFamily="50" charset="-128"/>
              </a:rPr>
              <a:t>作成しています。</a:t>
            </a:r>
          </a:p>
        </p:txBody>
      </p:sp>
      <p:sp>
        <p:nvSpPr>
          <p:cNvPr id="24" name="PubRRectCallout"/>
          <p:cNvSpPr>
            <a:spLocks noEditPoints="1" noChangeArrowheads="1"/>
          </p:cNvSpPr>
          <p:nvPr/>
        </p:nvSpPr>
        <p:spPr bwMode="auto">
          <a:xfrm>
            <a:off x="1895475" y="7597775"/>
            <a:ext cx="3983038" cy="2392363"/>
          </a:xfrm>
          <a:custGeom>
            <a:avLst/>
            <a:gdLst>
              <a:gd name="G0" fmla="+- 0 0 0"/>
              <a:gd name="G1" fmla="+- 8607 0 0"/>
              <a:gd name="T0" fmla="*/ 10800 w 21600"/>
              <a:gd name="T1" fmla="*/ 0 h 21600"/>
              <a:gd name="T2" fmla="*/ 0 w 21600"/>
              <a:gd name="T3" fmla="*/ 8638 h 21600"/>
              <a:gd name="T4" fmla="*/ 8607 w 21600"/>
              <a:gd name="T5" fmla="*/ 21600 h 21600"/>
              <a:gd name="T6" fmla="*/ 10800 w 21600"/>
              <a:gd name="T7" fmla="*/ 17277 h 21600"/>
              <a:gd name="T8" fmla="*/ 21600 w 21600"/>
              <a:gd name="T9" fmla="*/ 8638 h 21600"/>
              <a:gd name="T10" fmla="*/ 17694720 60000 65536"/>
              <a:gd name="T11" fmla="*/ 11796480 60000 65536"/>
              <a:gd name="T12" fmla="*/ 5898240 60000 65536"/>
              <a:gd name="T13" fmla="*/ 5898240 60000 65536"/>
              <a:gd name="T14" fmla="*/ 0 60000 65536"/>
              <a:gd name="T15" fmla="*/ 145 w 21600"/>
              <a:gd name="T16" fmla="*/ 145 h 21600"/>
              <a:gd name="T17" fmla="*/ 21409 w 21600"/>
              <a:gd name="T18" fmla="*/ 17106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532" y="0"/>
                </a:moveTo>
                <a:cubicBezTo>
                  <a:pt x="238" y="0"/>
                  <a:pt x="0" y="238"/>
                  <a:pt x="0" y="532"/>
                </a:cubicBezTo>
                <a:lnTo>
                  <a:pt x="0" y="16745"/>
                </a:lnTo>
                <a:cubicBezTo>
                  <a:pt x="0" y="17039"/>
                  <a:pt x="238" y="17277"/>
                  <a:pt x="532" y="17277"/>
                </a:cubicBezTo>
                <a:lnTo>
                  <a:pt x="2623" y="17277"/>
                </a:lnTo>
                <a:lnTo>
                  <a:pt x="8607" y="21600"/>
                </a:lnTo>
                <a:lnTo>
                  <a:pt x="6515" y="17277"/>
                </a:lnTo>
                <a:lnTo>
                  <a:pt x="21016" y="17277"/>
                </a:lnTo>
                <a:cubicBezTo>
                  <a:pt x="21339" y="17277"/>
                  <a:pt x="21600" y="17039"/>
                  <a:pt x="21600" y="16745"/>
                </a:cubicBezTo>
                <a:lnTo>
                  <a:pt x="21600" y="532"/>
                </a:lnTo>
                <a:cubicBezTo>
                  <a:pt x="21600" y="238"/>
                  <a:pt x="21339" y="0"/>
                  <a:pt x="21016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rgbClr val="0070C0"/>
            </a:solidFill>
            <a:miter lim="800000"/>
            <a:headEnd/>
            <a:tailEnd/>
          </a:ln>
          <a:effectLst>
            <a:outerShdw dist="107763" dir="2700000" algn="ctr" rotWithShape="0">
              <a:srgbClr val="0070C0"/>
            </a:outerShdw>
          </a:effectLst>
        </p:spPr>
        <p:txBody>
          <a:bodyPr/>
          <a:lstStyle/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POINT</a:t>
            </a:r>
            <a:r>
              <a:rPr lang="ja-JP" altLang="en-US" sz="20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３</a:t>
            </a:r>
            <a:endParaRPr lang="en-US" altLang="ja-JP" sz="2000" b="1" smtClean="0">
              <a:solidFill>
                <a:srgbClr val="0070C0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endParaRPr lang="en-US" altLang="ja-JP" sz="1400" b="1" smtClean="0">
              <a:solidFill>
                <a:srgbClr val="0070C0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文字・イラスト・写真の絵柄等、</a:t>
            </a:r>
            <a:endParaRPr lang="en-US" altLang="ja-JP" sz="1800" b="1" smtClean="0">
              <a:solidFill>
                <a:srgbClr val="0070C0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仕上がりで切れてはいけない部分は</a:t>
            </a:r>
            <a:endParaRPr lang="en-US" altLang="ja-JP" sz="1800" b="1" smtClean="0">
              <a:solidFill>
                <a:srgbClr val="0070C0"/>
              </a:solidFill>
              <a:latin typeface="HG丸ｺﾞｼｯｸM-PRO" pitchFamily="50" charset="-128"/>
              <a:ea typeface="HG丸ｺﾞｼｯｸM-PRO" pitchFamily="50" charset="-128"/>
            </a:endParaRP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青の枠（</a:t>
            </a:r>
            <a:r>
              <a:rPr lang="en-US" altLang="ja-JP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293</a:t>
            </a:r>
            <a:r>
              <a:rPr lang="ja-JP" altLang="en-US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㎜</a:t>
            </a:r>
            <a:r>
              <a:rPr lang="en-US" altLang="ja-JP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×206</a:t>
            </a:r>
            <a:r>
              <a:rPr lang="ja-JP" altLang="en-US" sz="1800" b="1" smtClean="0">
                <a:solidFill>
                  <a:srgbClr val="0070C0"/>
                </a:solidFill>
                <a:latin typeface="HG丸ｺﾞｼｯｸM-PRO" pitchFamily="50" charset="-128"/>
                <a:ea typeface="HG丸ｺﾞｼｯｸM-PRO" pitchFamily="50" charset="-128"/>
              </a:rPr>
              <a:t>㎜）の中に収めてください。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57250" y="1004888"/>
            <a:ext cx="6096000" cy="11731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このテンプレートは</a:t>
            </a:r>
            <a:r>
              <a:rPr lang="en-US" altLang="ja-JP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A4</a:t>
            </a:r>
            <a:r>
              <a:rPr lang="ja-JP" altLang="en-US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サイズ</a:t>
            </a:r>
            <a:r>
              <a:rPr lang="en-US" altLang="ja-JP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(297</a:t>
            </a:r>
            <a:r>
              <a:rPr lang="ja-JP" altLang="en-US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㎜</a:t>
            </a:r>
            <a:r>
              <a:rPr lang="en-US" altLang="ja-JP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×210</a:t>
            </a:r>
            <a:r>
              <a:rPr lang="ja-JP" altLang="en-US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㎜）の</a:t>
            </a: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印刷物を作る為のテンプレートです。</a:t>
            </a:r>
          </a:p>
          <a:p>
            <a:pPr defTabSz="1017588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dirty="0" smtClean="0">
                <a:solidFill>
                  <a:srgbClr val="404040"/>
                </a:solidFill>
                <a:latin typeface="HG丸ｺﾞｼｯｸM-PRO" pitchFamily="50" charset="-128"/>
                <a:ea typeface="HG丸ｺﾞｼｯｸM-PRO" pitchFamily="50" charset="-128"/>
              </a:rPr>
              <a:t>ご利用にあたっては「ご利用ガイド」をお読みください。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5625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ガイド入りテンプレートサンプル20130531三木さん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a="http://schemas.openxmlformats.org/drawingml/2006/main" xmlns="" xmlns:thm15="http://schemas.microsoft.com/office/thememl/2012/main" name="5.potx" id="{3F8E5C06-014F-4A13-A3C7-E133BECAFD1E}" vid="{BD152B00-4CFD-4022-8208-530F7579D7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a="http://schemas.openxmlformats.org/drawingml/2006/main"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51</Template>
  <TotalTime>235</TotalTime>
  <Words>697</Words>
  <Application>Microsoft Macintosh PowerPoint</Application>
  <PresentationFormat>ユーザー設定</PresentationFormat>
  <Paragraphs>191</Paragraphs>
  <Slides>7</Slides>
  <Notes>0</Notes>
  <HiddenSlides>0</HiddenSlides>
  <MMClips>0</MMClips>
  <ScaleCrop>false</ScaleCrop>
  <HeadingPairs>
    <vt:vector size="4" baseType="variant">
      <vt:variant>
        <vt:lpstr>デザイン テンプレート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8" baseType="lpstr">
      <vt:lpstr>1_ガイド入りテンプレートサンプル20130531三木さん</vt:lpstr>
      <vt:lpstr>スライド 1</vt:lpstr>
      <vt:lpstr>スライド 2</vt:lpstr>
      <vt:lpstr>スライド 3</vt:lpstr>
      <vt:lpstr>スライド 4</vt:lpstr>
      <vt:lpstr>スライド 5</vt:lpstr>
      <vt:lpstr>スライド 6</vt:lpstr>
      <vt:lpstr>スライド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赤星真人(d006033)</dc:creator>
  <cp:lastModifiedBy>test</cp:lastModifiedBy>
  <cp:revision>27</cp:revision>
  <cp:lastPrinted>2015-06-24T20:53:28Z</cp:lastPrinted>
  <dcterms:created xsi:type="dcterms:W3CDTF">2015-08-15T11:46:27Z</dcterms:created>
  <dcterms:modified xsi:type="dcterms:W3CDTF">2015-08-15T12:44:52Z</dcterms:modified>
</cp:coreProperties>
</file>